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1" r:id="rId3"/>
    <p:sldId id="260" r:id="rId4"/>
    <p:sldId id="258" r:id="rId5"/>
    <p:sldId id="259" r:id="rId6"/>
    <p:sldId id="263" r:id="rId7"/>
    <p:sldId id="265" r:id="rId8"/>
    <p:sldId id="266" r:id="rId9"/>
    <p:sldId id="26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Relationship Id="rId14" Type="http://schemas.openxmlformats.org/officeDocument/2006/relationships/image" Target="../media/image5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17" Type="http://schemas.openxmlformats.org/officeDocument/2006/relationships/image" Target="../media/image73.wmf"/><Relationship Id="rId2" Type="http://schemas.openxmlformats.org/officeDocument/2006/relationships/image" Target="../media/image58.wmf"/><Relationship Id="rId16" Type="http://schemas.openxmlformats.org/officeDocument/2006/relationships/image" Target="../media/image72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7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Relationship Id="rId14" Type="http://schemas.openxmlformats.org/officeDocument/2006/relationships/image" Target="../media/image7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74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77.wmf"/><Relationship Id="rId4" Type="http://schemas.openxmlformats.org/officeDocument/2006/relationships/image" Target="../media/image63.wmf"/><Relationship Id="rId9" Type="http://schemas.openxmlformats.org/officeDocument/2006/relationships/image" Target="../media/image7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11841-75AD-4BB0-82B6-AF4B87665C2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2CE00-3F54-4313-9A68-EEE8B12C145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840BBA-0119-4B94-9C4C-C6D9E9926A55}" type="slidenum">
              <a:rPr lang="en-CA" smtClean="0"/>
              <a:pPr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CE00-3F54-4313-9A68-EEE8B12C145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49325" y="1981200"/>
            <a:ext cx="3754438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49325" y="4114800"/>
            <a:ext cx="3754438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0BDEC-EF02-423D-8294-E08323AF8AD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13BAA6-FA94-4414-AD28-D0F6B5F09BE3}" type="datetimeFigureOut">
              <a:rPr lang="en-CA" smtClean="0"/>
              <a:pPr/>
              <a:t>10/09/2013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6B1C7C-F40C-4764-A2C9-C84C3B7E481A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oleObject" Target="../embeddings/oleObject5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50.bin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5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oleObject" Target="../embeddings/oleObject65.bin"/><Relationship Id="rId18" Type="http://schemas.openxmlformats.org/officeDocument/2006/relationships/oleObject" Target="../embeddings/oleObject70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9.bin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2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7.bin"/><Relationship Id="rId10" Type="http://schemas.openxmlformats.org/officeDocument/2006/relationships/oleObject" Target="../embeddings/oleObject62.bin"/><Relationship Id="rId19" Type="http://schemas.openxmlformats.org/officeDocument/2006/relationships/oleObject" Target="../embeddings/oleObject71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Relationship Id="rId14" Type="http://schemas.openxmlformats.org/officeDocument/2006/relationships/oleObject" Target="../embeddings/oleObject6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2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76.bin"/><Relationship Id="rId12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4.bin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How to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Complete </a:t>
            </a:r>
            <a:r>
              <a:rPr lang="en-CA" dirty="0" smtClean="0"/>
              <a:t>the Square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Perfect Trinomials: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1066800"/>
            <a:ext cx="8666163" cy="531813"/>
          </a:xfrm>
        </p:spPr>
        <p:txBody>
          <a:bodyPr>
            <a:normAutofit fontScale="92500"/>
          </a:bodyPr>
          <a:lstStyle/>
          <a:p>
            <a:r>
              <a:rPr lang="en-CA" sz="2200" smtClean="0"/>
              <a:t>When a perfect trinomial is factored, both binomials will be equal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928688" y="1574800"/>
          <a:ext cx="1724025" cy="460375"/>
        </p:xfrm>
        <a:graphic>
          <a:graphicData uri="http://schemas.openxmlformats.org/presentationml/2006/ole">
            <p:oleObj spid="_x0000_s4098" name="Equation" r:id="rId4" imgW="901440" imgH="241200" progId="Equation.DSMT4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659063" y="1633538"/>
          <a:ext cx="2038350" cy="485775"/>
        </p:xfrm>
        <a:graphic>
          <a:graphicData uri="http://schemas.openxmlformats.org/presentationml/2006/ole">
            <p:oleObj spid="_x0000_s4099" name="Equation" r:id="rId5" imgW="1066680" imgH="253800" progId="Equation.DSMT4">
              <p:embed/>
            </p:oleObj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679950" y="1549400"/>
          <a:ext cx="1042988" cy="582613"/>
        </p:xfrm>
        <a:graphic>
          <a:graphicData uri="http://schemas.openxmlformats.org/presentationml/2006/ole">
            <p:oleObj spid="_x0000_s4100" name="Equation" r:id="rId6" imgW="545760" imgH="304560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871538" y="2381250"/>
          <a:ext cx="1844675" cy="461963"/>
        </p:xfrm>
        <a:graphic>
          <a:graphicData uri="http://schemas.openxmlformats.org/presentationml/2006/ole">
            <p:oleObj spid="_x0000_s4101" name="Equation" r:id="rId7" imgW="965160" imgH="24120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649538" y="2439988"/>
          <a:ext cx="2062162" cy="485775"/>
        </p:xfrm>
        <a:graphic>
          <a:graphicData uri="http://schemas.openxmlformats.org/presentationml/2006/ole">
            <p:oleObj spid="_x0000_s4102" name="Equation" r:id="rId8" imgW="1079280" imgH="253800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670425" y="2357438"/>
          <a:ext cx="1066800" cy="582612"/>
        </p:xfrm>
        <a:graphic>
          <a:graphicData uri="http://schemas.openxmlformats.org/presentationml/2006/ole">
            <p:oleObj spid="_x0000_s4103" name="Equation" r:id="rId9" imgW="558720" imgH="304560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88988" y="3135313"/>
          <a:ext cx="2014537" cy="461962"/>
        </p:xfrm>
        <a:graphic>
          <a:graphicData uri="http://schemas.openxmlformats.org/presentationml/2006/ole">
            <p:oleObj spid="_x0000_s4104" name="Equation" r:id="rId10" imgW="1054080" imgH="241200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703513" y="3194050"/>
          <a:ext cx="2038350" cy="485775"/>
        </p:xfrm>
        <a:graphic>
          <a:graphicData uri="http://schemas.openxmlformats.org/presentationml/2006/ole">
            <p:oleObj spid="_x0000_s4105" name="Equation" r:id="rId11" imgW="1066680" imgH="253800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684713" y="3111500"/>
          <a:ext cx="1041400" cy="582613"/>
        </p:xfrm>
        <a:graphic>
          <a:graphicData uri="http://schemas.openxmlformats.org/presentationml/2006/ole">
            <p:oleObj spid="_x0000_s4106" name="Equation" r:id="rId12" imgW="545760" imgH="304560" progId="Equation.DSMT4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261938" y="3865563"/>
            <a:ext cx="86661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/>
            </a:pPr>
            <a:r>
              <a:rPr lang="en-CA" sz="2200" kern="0" dirty="0">
                <a:latin typeface="+mn-lt"/>
              </a:rPr>
              <a:t>The third term in a perfect trinomial is equal to the second term divided by 2 and then squared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250825" y="4605338"/>
            <a:ext cx="8666163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/>
            </a:pPr>
            <a:r>
              <a:rPr lang="en-CA" sz="2200" kern="0" dirty="0">
                <a:latin typeface="+mn-lt"/>
              </a:rPr>
              <a:t>The term in the binomial is equal to the second term divided by 2</a:t>
            </a:r>
          </a:p>
        </p:txBody>
      </p:sp>
      <p:sp>
        <p:nvSpPr>
          <p:cNvPr id="15" name="Oval 14"/>
          <p:cNvSpPr/>
          <p:nvPr/>
        </p:nvSpPr>
        <p:spPr>
          <a:xfrm>
            <a:off x="1541463" y="1625600"/>
            <a:ext cx="260350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2144713" y="1655763"/>
            <a:ext cx="260350" cy="449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089650" y="1473200"/>
          <a:ext cx="769938" cy="752475"/>
        </p:xfrm>
        <a:graphic>
          <a:graphicData uri="http://schemas.openxmlformats.org/presentationml/2006/ole">
            <p:oleObj spid="_x0000_s4107" name="Equation" r:id="rId13" imgW="533160" imgH="520560" progId="Equation.DSMT4">
              <p:embed/>
            </p:oleObj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6851650" y="1622425"/>
          <a:ext cx="404813" cy="566738"/>
        </p:xfrm>
        <a:graphic>
          <a:graphicData uri="http://schemas.openxmlformats.org/presentationml/2006/ole">
            <p:oleObj spid="_x0000_s4108" name="Equation" r:id="rId14" imgW="126720" imgH="177480" progId="Equation.DSMT4">
              <p:embed/>
            </p:oleObj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6092825" y="2293938"/>
          <a:ext cx="769938" cy="754062"/>
        </p:xfrm>
        <a:graphic>
          <a:graphicData uri="http://schemas.openxmlformats.org/presentationml/2006/ole">
            <p:oleObj spid="_x0000_s4109" name="Equation" r:id="rId15" imgW="533160" imgH="520560" progId="Equation.DSMT4">
              <p:embed/>
            </p:oleObj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6753225" y="2443163"/>
          <a:ext cx="606425" cy="566737"/>
        </p:xfrm>
        <a:graphic>
          <a:graphicData uri="http://schemas.openxmlformats.org/presentationml/2006/ole">
            <p:oleObj spid="_x0000_s4110" name="Equation" r:id="rId16" imgW="190440" imgH="177480" progId="Equation.DSMT4">
              <p:embed/>
            </p:oleObj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5954713" y="3087688"/>
          <a:ext cx="1023937" cy="754062"/>
        </p:xfrm>
        <a:graphic>
          <a:graphicData uri="http://schemas.openxmlformats.org/presentationml/2006/ole">
            <p:oleObj spid="_x0000_s4111" name="Equation" r:id="rId17" imgW="711000" imgH="520560" progId="Equation.DSMT4">
              <p:embed/>
            </p:oleObj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6886575" y="3236913"/>
          <a:ext cx="646113" cy="566737"/>
        </p:xfrm>
        <a:graphic>
          <a:graphicData uri="http://schemas.openxmlformats.org/presentationml/2006/ole">
            <p:oleObj spid="_x0000_s4112" name="Equation" r:id="rId18" imgW="203040" imgH="177480" progId="Equation.DSMT4">
              <p:embed/>
            </p:oleObj>
          </a:graphicData>
        </a:graphic>
      </p:graphicFrame>
      <p:sp>
        <p:nvSpPr>
          <p:cNvPr id="23" name="Oval 22"/>
          <p:cNvSpPr/>
          <p:nvPr/>
        </p:nvSpPr>
        <p:spPr>
          <a:xfrm>
            <a:off x="5051425" y="1655763"/>
            <a:ext cx="420688" cy="449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1533525" y="1657350"/>
            <a:ext cx="420688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6265863" y="1579563"/>
          <a:ext cx="641350" cy="679450"/>
        </p:xfrm>
        <a:graphic>
          <a:graphicData uri="http://schemas.openxmlformats.org/presentationml/2006/ole">
            <p:oleObj spid="_x0000_s4113" name="Equation" r:id="rId19" imgW="444240" imgH="469800" progId="Equation.DSMT4">
              <p:embed/>
            </p:oleObj>
          </a:graphicData>
        </a:graphic>
      </p:graphicFrame>
      <p:graphicFrame>
        <p:nvGraphicFramePr>
          <p:cNvPr id="26" name="Object 12"/>
          <p:cNvGraphicFramePr>
            <a:graphicFrameLocks noChangeAspect="1"/>
          </p:cNvGraphicFramePr>
          <p:nvPr/>
        </p:nvGraphicFramePr>
        <p:xfrm>
          <a:off x="6886575" y="1638300"/>
          <a:ext cx="365125" cy="566738"/>
        </p:xfrm>
        <a:graphic>
          <a:graphicData uri="http://schemas.openxmlformats.org/presentationml/2006/ole">
            <p:oleObj spid="_x0000_s4114" name="Equation" r:id="rId20" imgW="114120" imgH="177480" progId="Equation.DSMT4">
              <p:embed/>
            </p:oleObj>
          </a:graphicData>
        </a:graphic>
      </p:graphicFrame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252413" y="5099050"/>
            <a:ext cx="8666162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/>
            </a:pPr>
            <a:r>
              <a:rPr lang="en-CA" sz="2200" kern="0" dirty="0">
                <a:latin typeface="+mn-lt"/>
              </a:rPr>
              <a:t>When we CTS, we change the trinomial into a perfect trinomial</a:t>
            </a:r>
          </a:p>
        </p:txBody>
      </p:sp>
      <p:sp>
        <p:nvSpPr>
          <p:cNvPr id="9244" name="Text Box 5"/>
          <p:cNvSpPr txBox="1">
            <a:spLocks noChangeArrowheads="1"/>
          </p:cNvSpPr>
          <p:nvPr/>
        </p:nvSpPr>
        <p:spPr bwMode="auto">
          <a:xfrm>
            <a:off x="0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23" grpId="0" animBg="1"/>
      <p:bldP spid="24" grpId="0" animBg="1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 smtClean="0"/>
              <a:t>What is “Completing the Square”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686800" cy="2819400"/>
          </a:xfrm>
        </p:spPr>
        <p:txBody>
          <a:bodyPr>
            <a:normAutofit/>
          </a:bodyPr>
          <a:lstStyle/>
          <a:p>
            <a:r>
              <a:rPr lang="en-CA" dirty="0" smtClean="0"/>
              <a:t>“Completing the Square” is a process that converts a quadratic function that can not be factored to a form that can be solved algebraically</a:t>
            </a:r>
          </a:p>
          <a:p>
            <a:r>
              <a:rPr lang="en-CA" dirty="0" smtClean="0"/>
              <a:t>Suppose we have the following trinomial</a:t>
            </a:r>
          </a:p>
          <a:p>
            <a:r>
              <a:rPr lang="en-CA" dirty="0" smtClean="0"/>
              <a:t>If we complete the square, we end up with the expression on the right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1000" y="3278553"/>
          <a:ext cx="2590800" cy="531446"/>
        </p:xfrm>
        <a:graphic>
          <a:graphicData uri="http://schemas.openxmlformats.org/presentationml/2006/ole">
            <p:oleObj spid="_x0000_s5122" name="Equation" r:id="rId4" imgW="990360" imgH="20304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235575" y="3200400"/>
          <a:ext cx="2460625" cy="645616"/>
        </p:xfrm>
        <a:graphic>
          <a:graphicData uri="http://schemas.openxmlformats.org/presentationml/2006/ole">
            <p:oleObj spid="_x0000_s5123" name="Equation" r:id="rId5" imgW="1066680" imgH="279360" progId="Equation.DSMT4">
              <p:embed/>
            </p:oleObj>
          </a:graphicData>
        </a:graphic>
      </p:graphicFrame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28600" y="3886200"/>
            <a:ext cx="2743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 smtClean="0">
                <a:solidFill>
                  <a:srgbClr val="FF0000"/>
                </a:solidFill>
              </a:rPr>
              <a:t>Can’t factor this…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886450" y="3733800"/>
          <a:ext cx="1962150" cy="646112"/>
        </p:xfrm>
        <a:graphic>
          <a:graphicData uri="http://schemas.openxmlformats.org/presentationml/2006/ole">
            <p:oleObj spid="_x0000_s5124" name="Equation" r:id="rId6" imgW="850680" imgH="27936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324600" y="4419600"/>
          <a:ext cx="2020888" cy="528638"/>
        </p:xfrm>
        <a:graphic>
          <a:graphicData uri="http://schemas.openxmlformats.org/presentationml/2006/ole">
            <p:oleObj spid="_x0000_s5125" name="Equation" r:id="rId7" imgW="876240" imgH="22860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848475" y="5029200"/>
          <a:ext cx="1990725" cy="528638"/>
        </p:xfrm>
        <a:graphic>
          <a:graphicData uri="http://schemas.openxmlformats.org/presentationml/2006/ole">
            <p:oleObj spid="_x0000_s5126" name="Equation" r:id="rId8" imgW="863280" imgH="228600" progId="Equation.DSMT4">
              <p:embed/>
            </p:oleObj>
          </a:graphicData>
        </a:graphic>
      </p:graphicFrame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4267200" y="5707559"/>
            <a:ext cx="3962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 smtClean="0">
                <a:solidFill>
                  <a:srgbClr val="FF0000"/>
                </a:solidFill>
              </a:rPr>
              <a:t>We end up with two answers in radical form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2400" y="76200"/>
            <a:ext cx="7158037" cy="588962"/>
          </a:xfrm>
        </p:spPr>
        <p:txBody>
          <a:bodyPr/>
          <a:lstStyle/>
          <a:p>
            <a:pPr eaLnBrk="1" hangingPunct="1"/>
            <a:r>
              <a:rPr lang="en-CA" dirty="0" smtClean="0"/>
              <a:t>How to Complete the Square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304800" y="838200"/>
          <a:ext cx="2247900" cy="407987"/>
        </p:xfrm>
        <a:graphic>
          <a:graphicData uri="http://schemas.openxmlformats.org/presentationml/2006/ole">
            <p:oleObj spid="_x0000_s2050" name="Equation" r:id="rId4" imgW="2234880" imgH="406080" progId="Equation.DSMT4">
              <p:embed/>
            </p:oleObj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331787" y="1447800"/>
          <a:ext cx="2411413" cy="593725"/>
        </p:xfrm>
        <a:graphic>
          <a:graphicData uri="http://schemas.openxmlformats.org/presentationml/2006/ole">
            <p:oleObj spid="_x0000_s2051" name="Equation" r:id="rId5" imgW="2527200" imgH="622080" progId="Equation.DSMT4">
              <p:embed/>
            </p:oleObj>
          </a:graphicData>
        </a:graphic>
      </p:graphicFrame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300038" y="2149475"/>
          <a:ext cx="3429000" cy="593725"/>
        </p:xfrm>
        <a:graphic>
          <a:graphicData uri="http://schemas.openxmlformats.org/presentationml/2006/ole">
            <p:oleObj spid="_x0000_s2052" name="Equation" r:id="rId6" imgW="3593880" imgH="622080" progId="Equation.DSMT4">
              <p:embed/>
            </p:oleObj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303212" y="2819400"/>
          <a:ext cx="3430588" cy="593725"/>
        </p:xfrm>
        <a:graphic>
          <a:graphicData uri="http://schemas.openxmlformats.org/presentationml/2006/ole">
            <p:oleObj spid="_x0000_s2053" name="Equation" r:id="rId7" imgW="3593880" imgH="622080" progId="Equation.DSMT4">
              <p:embed/>
            </p:oleObj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298450" y="3505200"/>
          <a:ext cx="3054350" cy="496888"/>
        </p:xfrm>
        <a:graphic>
          <a:graphicData uri="http://schemas.openxmlformats.org/presentationml/2006/ole">
            <p:oleObj spid="_x0000_s2054" name="Equation" r:id="rId8" imgW="3200400" imgH="520560" progId="Equation.DSMT4">
              <p:embed/>
            </p:oleObj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/>
        </p:nvGraphicFramePr>
        <p:xfrm>
          <a:off x="228601" y="4091181"/>
          <a:ext cx="2438400" cy="633219"/>
        </p:xfrm>
        <a:graphic>
          <a:graphicData uri="http://schemas.openxmlformats.org/presentationml/2006/ole">
            <p:oleObj spid="_x0000_s2055" name="Equation" r:id="rId9" imgW="2298600" imgH="596880" progId="Equation.DSMT4">
              <p:embed/>
            </p:oleObj>
          </a:graphicData>
        </a:graphic>
      </p:graphicFrame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048000" y="1447800"/>
            <a:ext cx="3981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Bracket the first two terms!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3878262" y="1981200"/>
            <a:ext cx="46561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Divide the second term by 2 and square it!  </a:t>
            </a:r>
            <a:r>
              <a:rPr lang="en-CA" sz="2000" dirty="0" smtClean="0">
                <a:solidFill>
                  <a:srgbClr val="FF0000"/>
                </a:solidFill>
              </a:rPr>
              <a:t/>
            </a:r>
            <a:br>
              <a:rPr lang="en-CA" sz="2000" dirty="0" smtClean="0">
                <a:solidFill>
                  <a:srgbClr val="FF0000"/>
                </a:solidFill>
              </a:rPr>
            </a:br>
            <a:r>
              <a:rPr lang="en-CA" sz="2000" dirty="0" smtClean="0">
                <a:solidFill>
                  <a:srgbClr val="FF0000"/>
                </a:solidFill>
              </a:rPr>
              <a:t>Purpose</a:t>
            </a:r>
            <a:r>
              <a:rPr lang="en-CA" sz="2000" dirty="0">
                <a:solidFill>
                  <a:srgbClr val="FF0000"/>
                </a:solidFill>
              </a:rPr>
              <a:t>: Make the expression in the bracket into a perfect square!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3962400" y="3581400"/>
            <a:ext cx="457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Take the negative square outside of the brackets!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4038600" y="4267200"/>
            <a:ext cx="43894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The trinomial becomes two equal binomials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3886200" y="5007114"/>
            <a:ext cx="502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000" dirty="0" smtClean="0">
                <a:solidFill>
                  <a:srgbClr val="FF0000"/>
                </a:solidFill>
              </a:rPr>
              <a:t>Now you can solve this equation by square rooting both sides:</a:t>
            </a:r>
            <a:endParaRPr lang="en-CA" sz="2000" dirty="0">
              <a:solidFill>
                <a:srgbClr val="FF0000"/>
              </a:solidFill>
            </a:endParaRPr>
          </a:p>
        </p:txBody>
      </p:sp>
      <p:graphicFrame>
        <p:nvGraphicFramePr>
          <p:cNvPr id="17" name="Object 19"/>
          <p:cNvGraphicFramePr>
            <a:graphicFrameLocks noChangeAspect="1"/>
          </p:cNvGraphicFramePr>
          <p:nvPr/>
        </p:nvGraphicFramePr>
        <p:xfrm>
          <a:off x="228600" y="4771962"/>
          <a:ext cx="1858962" cy="638238"/>
        </p:xfrm>
        <a:graphic>
          <a:graphicData uri="http://schemas.openxmlformats.org/presentationml/2006/ole">
            <p:oleObj spid="_x0000_s2056" name="Equation" r:id="rId10" imgW="1739880" imgH="596880" progId="Equation.DSMT4">
              <p:embed/>
            </p:oleObj>
          </a:graphicData>
        </a:graphic>
      </p:graphicFrame>
      <p:graphicFrame>
        <p:nvGraphicFramePr>
          <p:cNvPr id="18" name="Object 19"/>
          <p:cNvGraphicFramePr>
            <a:graphicFrameLocks noChangeAspect="1"/>
          </p:cNvGraphicFramePr>
          <p:nvPr/>
        </p:nvGraphicFramePr>
        <p:xfrm>
          <a:off x="457200" y="5438327"/>
          <a:ext cx="1981200" cy="505273"/>
        </p:xfrm>
        <a:graphic>
          <a:graphicData uri="http://schemas.openxmlformats.org/presentationml/2006/ole">
            <p:oleObj spid="_x0000_s2057" name="Equation" r:id="rId11" imgW="1841400" imgH="469800" progId="Equation.DSMT4">
              <p:embed/>
            </p:oleObj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/>
        </p:nvGraphicFramePr>
        <p:xfrm>
          <a:off x="152400" y="5943600"/>
          <a:ext cx="1735137" cy="504825"/>
        </p:xfrm>
        <a:graphic>
          <a:graphicData uri="http://schemas.openxmlformats.org/presentationml/2006/ole">
            <p:oleObj spid="_x0000_s2058" name="Equation" r:id="rId12" imgW="1612800" imgH="469800" progId="Equation.DSMT4">
              <p:embed/>
            </p:oleObj>
          </a:graphicData>
        </a:graphic>
      </p:graphicFrame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0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6" grpId="0"/>
      <p:bldP spid="36891" grpId="0"/>
      <p:bldP spid="36892" grpId="0"/>
      <p:bldP spid="368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07950" y="0"/>
            <a:ext cx="8502650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3000" dirty="0" smtClean="0"/>
              <a:t>Ex: Complete the Square and Solve for “x”</a:t>
            </a: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292100" y="685800"/>
          <a:ext cx="2908300" cy="460375"/>
        </p:xfrm>
        <a:graphic>
          <a:graphicData uri="http://schemas.openxmlformats.org/presentationml/2006/ole">
            <p:oleObj spid="_x0000_s3074" name="Equation" r:id="rId4" imgW="2565360" imgH="406080" progId="Equation.DSMT4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28825" y="1295400"/>
          <a:ext cx="2795375" cy="609600"/>
        </p:xfrm>
        <a:graphic>
          <a:graphicData uri="http://schemas.openxmlformats.org/presentationml/2006/ole">
            <p:oleObj spid="_x0000_s3075" name="Equation" r:id="rId5" imgW="2857320" imgH="622080" progId="Equation.DSMT4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223837" y="2971800"/>
          <a:ext cx="4652963" cy="593725"/>
        </p:xfrm>
        <a:graphic>
          <a:graphicData uri="http://schemas.openxmlformats.org/presentationml/2006/ole">
            <p:oleObj spid="_x0000_s3076" name="Equation" r:id="rId6" imgW="4876560" imgH="622080" progId="Equation.DSMT4">
              <p:embed/>
            </p:oleObj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28600" y="3597275"/>
          <a:ext cx="4471988" cy="593725"/>
        </p:xfrm>
        <a:graphic>
          <a:graphicData uri="http://schemas.openxmlformats.org/presentationml/2006/ole">
            <p:oleObj spid="_x0000_s3077" name="Equation" r:id="rId7" imgW="4686120" imgH="622080" progId="Equation.DSMT4">
              <p:embed/>
            </p:oleObj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28600" y="4267200"/>
          <a:ext cx="4025900" cy="496887"/>
        </p:xfrm>
        <a:graphic>
          <a:graphicData uri="http://schemas.openxmlformats.org/presentationml/2006/ole">
            <p:oleObj spid="_x0000_s3078" name="Equation" r:id="rId8" imgW="4216320" imgH="520560" progId="Equation.DSMT4">
              <p:embed/>
            </p:oleObj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28600" y="4191000"/>
          <a:ext cx="2667000" cy="519917"/>
        </p:xfrm>
        <a:graphic>
          <a:graphicData uri="http://schemas.openxmlformats.org/presentationml/2006/ole">
            <p:oleObj spid="_x0000_s3079" name="Equation" r:id="rId9" imgW="3060360" imgH="596880" progId="Equation.DSMT4">
              <p:embed/>
            </p:oleObj>
          </a:graphicData>
        </a:graphic>
      </p:graphicFrame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3733800" y="685800"/>
            <a:ext cx="39814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Bracket the first two terms!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3649663" y="1676400"/>
            <a:ext cx="4656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Divide the second term by 2 and square it!  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4648200" y="2362200"/>
            <a:ext cx="4267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Take the negative square outside of the brackets and multiply with coefficient in front!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648200" y="37338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The trinomial becomes two equal binomials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4892675" y="4495800"/>
            <a:ext cx="348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 dirty="0" smtClean="0">
                <a:solidFill>
                  <a:srgbClr val="FF0000"/>
                </a:solidFill>
              </a:rPr>
              <a:t>Solve for “x” by square rooting both sides</a:t>
            </a:r>
            <a:endParaRPr lang="en-CA" sz="2400" dirty="0">
              <a:solidFill>
                <a:srgbClr val="FF0000"/>
              </a:solidFill>
            </a:endParaRPr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/>
        </p:nvGraphicFramePr>
        <p:xfrm>
          <a:off x="304800" y="1981200"/>
          <a:ext cx="2870200" cy="622300"/>
        </p:xfrm>
        <a:graphic>
          <a:graphicData uri="http://schemas.openxmlformats.org/presentationml/2006/ole">
            <p:oleObj spid="_x0000_s3080" name="Equation" r:id="rId10" imgW="2869920" imgH="622080" progId="Equation.DSMT4">
              <p:embed/>
            </p:oleObj>
          </a:graphicData>
        </a:graphic>
      </p:graphicFrame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3962400" y="1173163"/>
            <a:ext cx="4953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Factor out any coefficient for x</a:t>
            </a:r>
            <a:r>
              <a:rPr lang="en-CA" sz="2200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" name="Freeform 19"/>
          <p:cNvSpPr/>
          <p:nvPr/>
        </p:nvSpPr>
        <p:spPr>
          <a:xfrm>
            <a:off x="841375" y="2514600"/>
            <a:ext cx="3004820" cy="548640"/>
          </a:xfrm>
          <a:custGeom>
            <a:avLst/>
            <a:gdLst>
              <a:gd name="connsiteX0" fmla="*/ 3004820 w 3004820"/>
              <a:gd name="connsiteY0" fmla="*/ 487680 h 548640"/>
              <a:gd name="connsiteX1" fmla="*/ 1648460 w 3004820"/>
              <a:gd name="connsiteY1" fmla="*/ 30480 h 548640"/>
              <a:gd name="connsiteX2" fmla="*/ 261620 w 3004820"/>
              <a:gd name="connsiteY2" fmla="*/ 304800 h 548640"/>
              <a:gd name="connsiteX3" fmla="*/ 78740 w 3004820"/>
              <a:gd name="connsiteY3" fmla="*/ 54864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4820" h="548640">
                <a:moveTo>
                  <a:pt x="3004820" y="487680"/>
                </a:moveTo>
                <a:cubicBezTo>
                  <a:pt x="2555240" y="274320"/>
                  <a:pt x="2105660" y="60960"/>
                  <a:pt x="1648460" y="30480"/>
                </a:cubicBezTo>
                <a:cubicBezTo>
                  <a:pt x="1191260" y="0"/>
                  <a:pt x="523240" y="218440"/>
                  <a:pt x="261620" y="304800"/>
                </a:cubicBezTo>
                <a:cubicBezTo>
                  <a:pt x="0" y="391160"/>
                  <a:pt x="39370" y="469900"/>
                  <a:pt x="78740" y="548640"/>
                </a:cubicBezTo>
              </a:path>
            </a:pathLst>
          </a:cu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334963" y="4889500"/>
          <a:ext cx="2179637" cy="520700"/>
        </p:xfrm>
        <a:graphic>
          <a:graphicData uri="http://schemas.openxmlformats.org/presentationml/2006/ole">
            <p:oleObj spid="_x0000_s3081" name="Equation" r:id="rId11" imgW="2501640" imgH="596880" progId="Equation.DSMT4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228600" y="5610225"/>
          <a:ext cx="2225675" cy="409575"/>
        </p:xfrm>
        <a:graphic>
          <a:graphicData uri="http://schemas.openxmlformats.org/presentationml/2006/ole">
            <p:oleObj spid="_x0000_s3082" name="Equation" r:id="rId12" imgW="2552400" imgH="469800" progId="Equation.DSMT4">
              <p:embed/>
            </p:oleObj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52400" y="6219825"/>
          <a:ext cx="2417578" cy="485775"/>
        </p:xfrm>
        <a:graphic>
          <a:graphicData uri="http://schemas.openxmlformats.org/presentationml/2006/ole">
            <p:oleObj spid="_x0000_s3083" name="Equation" r:id="rId13" imgW="2336760" imgH="469800" progId="Equation.DSMT4">
              <p:embed/>
            </p:oleObj>
          </a:graphicData>
        </a:graphic>
      </p:graphicFrame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/>
      <p:bldP spid="41998" grpId="0"/>
      <p:bldP spid="41999" grpId="0"/>
      <p:bldP spid="42000" grpId="0"/>
      <p:bldP spid="42004" grpId="0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105775" cy="968375"/>
          </a:xfrm>
        </p:spPr>
        <p:txBody>
          <a:bodyPr/>
          <a:lstStyle/>
          <a:p>
            <a:pPr>
              <a:buFontTx/>
              <a:buNone/>
            </a:pPr>
            <a:r>
              <a:rPr lang="en-CA" dirty="0"/>
              <a:t>Ex: The sum of two numbers is 80.  Their product is </a:t>
            </a:r>
            <a:r>
              <a:rPr lang="en-CA" dirty="0" smtClean="0"/>
              <a:t>1600.  </a:t>
            </a:r>
            <a:r>
              <a:rPr lang="en-CA" dirty="0"/>
              <a:t>Find the numbers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233987" y="1158875"/>
            <a:ext cx="251936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3300"/>
                </a:solidFill>
              </a:rPr>
              <a:t>Gather Information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52400" y="1065212"/>
            <a:ext cx="511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0033CC"/>
                </a:solidFill>
              </a:rPr>
              <a:t>There are two numbers, let ‘x’ and ‘y’ be the numbers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305425" y="1879600"/>
            <a:ext cx="20161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3300"/>
                </a:solidFill>
              </a:rPr>
              <a:t>The sum is 80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77825" y="1899817"/>
          <a:ext cx="1574800" cy="438570"/>
        </p:xfrm>
        <a:graphic>
          <a:graphicData uri="http://schemas.openxmlformats.org/presentationml/2006/ole">
            <p:oleObj spid="_x0000_s6146" name="Equation" r:id="rId4" imgW="1231560" imgH="342720" progId="Equation.DSMT4">
              <p:embed/>
            </p:oleObj>
          </a:graphicData>
        </a:graphic>
      </p:graphicFrame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257800" y="2667000"/>
            <a:ext cx="36004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3300"/>
                </a:solidFill>
              </a:rPr>
              <a:t>The product is </a:t>
            </a:r>
            <a:r>
              <a:rPr lang="en-CA" sz="2200" dirty="0" smtClean="0">
                <a:solidFill>
                  <a:srgbClr val="FF3300"/>
                </a:solidFill>
              </a:rPr>
              <a:t>1600</a:t>
            </a:r>
            <a:endParaRPr lang="en-CA" sz="2200" dirty="0">
              <a:solidFill>
                <a:srgbClr val="FF3300"/>
              </a:solidFill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28600" y="2387600"/>
          <a:ext cx="2179637" cy="468952"/>
        </p:xfrm>
        <a:graphic>
          <a:graphicData uri="http://schemas.openxmlformats.org/presentationml/2006/ole">
            <p:oleObj spid="_x0000_s6147" name="Equation" r:id="rId5" imgW="2006280" imgH="431640" progId="Equation.DSMT4">
              <p:embed/>
            </p:oleObj>
          </a:graphicData>
        </a:graphic>
      </p:graphicFrame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257800" y="3048000"/>
            <a:ext cx="43926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Substitute the first equation into the second one.</a:t>
            </a:r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12737" y="2997200"/>
          <a:ext cx="2552700" cy="431800"/>
        </p:xfrm>
        <a:graphic>
          <a:graphicData uri="http://schemas.openxmlformats.org/presentationml/2006/ole">
            <p:oleObj spid="_x0000_s6148" name="Equation" r:id="rId6" imgW="2552400" imgH="431640" progId="Equation.DSMT4">
              <p:embed/>
            </p:oleObj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2095500" y="1919491"/>
          <a:ext cx="2066925" cy="442709"/>
        </p:xfrm>
        <a:graphic>
          <a:graphicData uri="http://schemas.openxmlformats.org/presentationml/2006/ole">
            <p:oleObj spid="_x0000_s6149" name="Equation" r:id="rId7" imgW="1600200" imgH="342720" progId="Equation.DSMT4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30200" y="3546475"/>
          <a:ext cx="2146300" cy="342900"/>
        </p:xfrm>
        <a:graphic>
          <a:graphicData uri="http://schemas.openxmlformats.org/presentationml/2006/ole">
            <p:oleObj spid="_x0000_s6151" name="Equation" r:id="rId8" imgW="2145960" imgH="342720" progId="Equation.DSMT4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30200" y="4029075"/>
          <a:ext cx="2413000" cy="508000"/>
        </p:xfrm>
        <a:graphic>
          <a:graphicData uri="http://schemas.openxmlformats.org/presentationml/2006/ole">
            <p:oleObj spid="_x0000_s6152" name="Equation" r:id="rId9" imgW="2412720" imgH="507960" progId="Equation.DSMT4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11150" y="4681538"/>
          <a:ext cx="4127500" cy="508000"/>
        </p:xfrm>
        <a:graphic>
          <a:graphicData uri="http://schemas.openxmlformats.org/presentationml/2006/ole">
            <p:oleObj spid="_x0000_s6153" name="Equation" r:id="rId10" imgW="4127400" imgH="507960" progId="Equation.DSMT4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04800" y="5324475"/>
          <a:ext cx="4140200" cy="508000"/>
        </p:xfrm>
        <a:graphic>
          <a:graphicData uri="http://schemas.openxmlformats.org/presentationml/2006/ole">
            <p:oleObj spid="_x0000_s6154" name="Equation" r:id="rId11" imgW="4140000" imgH="507960" progId="Equation.DSMT4">
              <p:embed/>
            </p:oleObj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04800" y="5911850"/>
          <a:ext cx="3124200" cy="482600"/>
        </p:xfrm>
        <a:graphic>
          <a:graphicData uri="http://schemas.openxmlformats.org/presentationml/2006/ole">
            <p:oleObj spid="_x0000_s6155" name="Equation" r:id="rId12" imgW="3124080" imgH="482400" progId="Equation.DSMT4">
              <p:embed/>
            </p:oleObj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457200" y="6400800"/>
          <a:ext cx="1854200" cy="482600"/>
        </p:xfrm>
        <a:graphic>
          <a:graphicData uri="http://schemas.openxmlformats.org/presentationml/2006/ole">
            <p:oleObj spid="_x0000_s6156" name="Equation" r:id="rId13" imgW="1854000" imgH="482400" progId="Equation.DSMT4">
              <p:embed/>
            </p:oleObj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5537200" y="3987800"/>
          <a:ext cx="1803400" cy="431800"/>
        </p:xfrm>
        <a:graphic>
          <a:graphicData uri="http://schemas.openxmlformats.org/presentationml/2006/ole">
            <p:oleObj spid="_x0000_s6157" name="Equation" r:id="rId14" imgW="1803240" imgH="431640" progId="Equation.DSMT4">
              <p:embed/>
            </p:oleObj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5181600" y="4521200"/>
          <a:ext cx="1371600" cy="279400"/>
        </p:xfrm>
        <a:graphic>
          <a:graphicData uri="http://schemas.openxmlformats.org/presentationml/2006/ole">
            <p:oleObj spid="_x0000_s6158" name="Equation" r:id="rId15" imgW="1371600" imgH="279360" progId="Equation.DSMT4">
              <p:embed/>
            </p:oleObj>
          </a:graphicData>
        </a:graphic>
      </p:graphicFrame>
      <p:graphicFrame>
        <p:nvGraphicFramePr>
          <p:cNvPr id="24" name="Object 11"/>
          <p:cNvGraphicFramePr>
            <a:graphicFrameLocks noChangeAspect="1"/>
          </p:cNvGraphicFramePr>
          <p:nvPr/>
        </p:nvGraphicFramePr>
        <p:xfrm>
          <a:off x="5283200" y="5105400"/>
          <a:ext cx="812800" cy="279400"/>
        </p:xfrm>
        <a:graphic>
          <a:graphicData uri="http://schemas.openxmlformats.org/presentationml/2006/ole">
            <p:oleObj spid="_x0000_s6159" name="Equation" r:id="rId16" imgW="812520" imgH="279360" progId="Equation.DSMT4">
              <p:embed/>
            </p:oleObj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/>
        </p:nvGraphicFramePr>
        <p:xfrm>
          <a:off x="6731000" y="5105400"/>
          <a:ext cx="812800" cy="279400"/>
        </p:xfrm>
        <a:graphic>
          <a:graphicData uri="http://schemas.openxmlformats.org/presentationml/2006/ole">
            <p:oleObj spid="_x0000_s6160" name="Equation" r:id="rId17" imgW="812520" imgH="279360" progId="Equation.DSMT4">
              <p:embed/>
            </p:oleObj>
          </a:graphicData>
        </a:graphic>
      </p:graphicFrame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5105400" y="5631359"/>
            <a:ext cx="2895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 smtClean="0">
                <a:solidFill>
                  <a:srgbClr val="FF0000"/>
                </a:solidFill>
              </a:rPr>
              <a:t>The two numbers are 30 and 80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21" grpId="0"/>
      <p:bldP spid="1332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7854950" cy="885825"/>
          </a:xfrm>
        </p:spPr>
        <p:txBody>
          <a:bodyPr/>
          <a:lstStyle/>
          <a:p>
            <a:pPr>
              <a:buFontTx/>
              <a:buNone/>
            </a:pPr>
            <a:r>
              <a:rPr lang="en-CA" dirty="0"/>
              <a:t>Ex: The difference of two numbers is 10.  The sum of their squares is </a:t>
            </a:r>
            <a:r>
              <a:rPr lang="en-CA" dirty="0" smtClean="0"/>
              <a:t>60. </a:t>
            </a:r>
            <a:r>
              <a:rPr lang="en-CA" dirty="0"/>
              <a:t>Find the numbers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937250" y="1943099"/>
            <a:ext cx="2978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3300"/>
                </a:solidFill>
              </a:rPr>
              <a:t>Gather Information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108450" y="1189037"/>
            <a:ext cx="511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0033CC"/>
                </a:solidFill>
              </a:rPr>
              <a:t>There are two numbers, let ‘x’ and ‘y’ be the </a:t>
            </a:r>
            <a:r>
              <a:rPr lang="en-CA" sz="2200" dirty="0" smtClean="0">
                <a:solidFill>
                  <a:srgbClr val="0033CC"/>
                </a:solidFill>
              </a:rPr>
              <a:t>numbers</a:t>
            </a:r>
            <a:endParaRPr lang="en-CA" sz="2200" dirty="0">
              <a:solidFill>
                <a:srgbClr val="0033CC"/>
              </a:solidFill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980113" y="2362200"/>
            <a:ext cx="288131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3300"/>
                </a:solidFill>
              </a:rPr>
              <a:t>The difference is 10</a:t>
            </a:r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04800" y="1295400"/>
          <a:ext cx="1469249" cy="413355"/>
        </p:xfrm>
        <a:graphic>
          <a:graphicData uri="http://schemas.openxmlformats.org/presentationml/2006/ole">
            <p:oleObj spid="_x0000_s8194" name="Equation" r:id="rId4" imgW="1218960" imgH="342720" progId="Equation.DSMT4">
              <p:embed/>
            </p:oleObj>
          </a:graphicData>
        </a:graphic>
      </p:graphicFrame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980113" y="2865438"/>
            <a:ext cx="3168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3300"/>
                </a:solidFill>
              </a:rPr>
              <a:t>The sum of their squares is </a:t>
            </a:r>
            <a:r>
              <a:rPr lang="en-CA" sz="2200" dirty="0" smtClean="0">
                <a:solidFill>
                  <a:srgbClr val="FF3300"/>
                </a:solidFill>
              </a:rPr>
              <a:t>60</a:t>
            </a:r>
            <a:endParaRPr lang="en-CA" sz="2200" dirty="0">
              <a:solidFill>
                <a:srgbClr val="FF3300"/>
              </a:solidFill>
            </a:endParaRPr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533400" y="1905000"/>
          <a:ext cx="1971675" cy="530225"/>
        </p:xfrm>
        <a:graphic>
          <a:graphicData uri="http://schemas.openxmlformats.org/presentationml/2006/ole">
            <p:oleObj spid="_x0000_s8195" name="Equation" r:id="rId5" imgW="1511280" imgH="406080" progId="Equation.DSMT4">
              <p:embed/>
            </p:oleObj>
          </a:graphicData>
        </a:graphic>
      </p:graphicFrame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5334001" y="3627438"/>
            <a:ext cx="3886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Substitute the first equation into the second one.</a:t>
            </a:r>
          </a:p>
        </p:txBody>
      </p:sp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611187" y="2438400"/>
          <a:ext cx="2665413" cy="563563"/>
        </p:xfrm>
        <a:graphic>
          <a:graphicData uri="http://schemas.openxmlformats.org/presentationml/2006/ole">
            <p:oleObj spid="_x0000_s8196" name="Equation" r:id="rId6" imgW="2286000" imgH="482400" progId="Equation.DSMT4">
              <p:embed/>
            </p:oleObj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1784350" y="1252132"/>
          <a:ext cx="1949450" cy="424268"/>
        </p:xfrm>
        <a:graphic>
          <a:graphicData uri="http://schemas.openxmlformats.org/presentationml/2006/ole">
            <p:oleObj spid="_x0000_s8197" name="Equation" r:id="rId7" imgW="1574640" imgH="342720" progId="Equation.DSMT4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073400"/>
          <a:ext cx="3225800" cy="508000"/>
        </p:xfrm>
        <a:graphic>
          <a:graphicData uri="http://schemas.openxmlformats.org/presentationml/2006/ole">
            <p:oleObj spid="_x0000_s8198" name="Equation" r:id="rId8" imgW="3225600" imgH="507960" progId="Equation.DSMT4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84212" y="3619500"/>
          <a:ext cx="2565400" cy="342900"/>
        </p:xfrm>
        <a:graphic>
          <a:graphicData uri="http://schemas.openxmlformats.org/presentationml/2006/ole">
            <p:oleObj spid="_x0000_s8199" name="Equation" r:id="rId9" imgW="2565360" imgH="342720" progId="Equation.DSMT4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701675" y="4114800"/>
          <a:ext cx="2806700" cy="508000"/>
        </p:xfrm>
        <a:graphic>
          <a:graphicData uri="http://schemas.openxmlformats.org/presentationml/2006/ole">
            <p:oleObj spid="_x0000_s8200" name="Equation" r:id="rId10" imgW="2806560" imgH="507960" progId="Equation.DSMT4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85800" y="4673600"/>
          <a:ext cx="3962400" cy="508000"/>
        </p:xfrm>
        <a:graphic>
          <a:graphicData uri="http://schemas.openxmlformats.org/presentationml/2006/ole">
            <p:oleObj spid="_x0000_s8201" name="Equation" r:id="rId11" imgW="3962160" imgH="507960" progId="Equation.DSMT4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85800" y="5181600"/>
          <a:ext cx="3962400" cy="508000"/>
        </p:xfrm>
        <a:graphic>
          <a:graphicData uri="http://schemas.openxmlformats.org/presentationml/2006/ole">
            <p:oleObj spid="_x0000_s8202" name="Equation" r:id="rId12" imgW="3962160" imgH="507960" progId="Equation.DSMT4">
              <p:embed/>
            </p:oleObj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685800" y="5689600"/>
          <a:ext cx="2362200" cy="482600"/>
        </p:xfrm>
        <a:graphic>
          <a:graphicData uri="http://schemas.openxmlformats.org/presentationml/2006/ole">
            <p:oleObj spid="_x0000_s8203" name="Equation" r:id="rId13" imgW="2361960" imgH="482400" progId="Equation.DSMT4">
              <p:embed/>
            </p:oleObj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838200" y="6223000"/>
          <a:ext cx="1397000" cy="482600"/>
        </p:xfrm>
        <a:graphic>
          <a:graphicData uri="http://schemas.openxmlformats.org/presentationml/2006/ole">
            <p:oleObj spid="_x0000_s8204" name="Equation" r:id="rId14" imgW="1396800" imgH="482400" progId="Equation.DSMT4">
              <p:embed/>
            </p:oleObj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5562600" y="4343400"/>
          <a:ext cx="1473200" cy="393700"/>
        </p:xfrm>
        <a:graphic>
          <a:graphicData uri="http://schemas.openxmlformats.org/presentationml/2006/ole">
            <p:oleObj spid="_x0000_s8205" name="Equation" r:id="rId15" imgW="1473120" imgH="393480" progId="Equation.DSMT4">
              <p:embed/>
            </p:oleObj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/>
        </p:nvGraphicFramePr>
        <p:xfrm>
          <a:off x="5080000" y="4800600"/>
          <a:ext cx="1473200" cy="393700"/>
        </p:xfrm>
        <a:graphic>
          <a:graphicData uri="http://schemas.openxmlformats.org/presentationml/2006/ole">
            <p:oleObj spid="_x0000_s8206" name="Equation" r:id="rId16" imgW="1473120" imgH="393480" progId="Equation.DSMT4">
              <p:embed/>
            </p:oleObj>
          </a:graphicData>
        </a:graphic>
      </p:graphicFrame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5029200" y="5174159"/>
            <a:ext cx="3886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 smtClean="0">
                <a:solidFill>
                  <a:srgbClr val="FF0000"/>
                </a:solidFill>
              </a:rPr>
              <a:t>The two sets of numbers are: 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4572000" y="5867400"/>
          <a:ext cx="1473200" cy="393700"/>
        </p:xfrm>
        <a:graphic>
          <a:graphicData uri="http://schemas.openxmlformats.org/presentationml/2006/ole">
            <p:oleObj spid="_x0000_s8207" name="Equation" r:id="rId17" imgW="1473120" imgH="393480" progId="Equation.DSMT4">
              <p:embed/>
            </p:oleObj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4559300" y="6350000"/>
          <a:ext cx="1308100" cy="431800"/>
        </p:xfrm>
        <a:graphic>
          <a:graphicData uri="http://schemas.openxmlformats.org/presentationml/2006/ole">
            <p:oleObj spid="_x0000_s8208" name="Equation" r:id="rId18" imgW="1307880" imgH="431640" progId="Equation.DSMT4">
              <p:embed/>
            </p:oleObj>
          </a:graphicData>
        </a:graphic>
      </p:graphicFrame>
      <p:graphicFrame>
        <p:nvGraphicFramePr>
          <p:cNvPr id="24" name="Object 11"/>
          <p:cNvGraphicFramePr>
            <a:graphicFrameLocks noChangeAspect="1"/>
          </p:cNvGraphicFramePr>
          <p:nvPr/>
        </p:nvGraphicFramePr>
        <p:xfrm>
          <a:off x="6527800" y="5867400"/>
          <a:ext cx="1473200" cy="393700"/>
        </p:xfrm>
        <a:graphic>
          <a:graphicData uri="http://schemas.openxmlformats.org/presentationml/2006/ole">
            <p:oleObj spid="_x0000_s8209" name="Equation" r:id="rId19" imgW="1473120" imgH="393480" progId="Equation.DSMT4">
              <p:embed/>
            </p:oleObj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/>
        </p:nvGraphicFramePr>
        <p:xfrm>
          <a:off x="6515100" y="6350000"/>
          <a:ext cx="1308100" cy="431800"/>
        </p:xfrm>
        <a:graphic>
          <a:graphicData uri="http://schemas.openxmlformats.org/presentationml/2006/ole">
            <p:oleObj spid="_x0000_s8210" name="Equation" r:id="rId20" imgW="1307880" imgH="431640" progId="Equation.DSMT4">
              <p:embed/>
            </p:oleObj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80" grpId="0"/>
      <p:bldP spid="28683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82625" y="404813"/>
            <a:ext cx="35290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Find the vertex because: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851275" y="404813"/>
            <a:ext cx="39608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The vertex is the minimum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68313" y="1125538"/>
            <a:ext cx="36718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1. Complete the square</a:t>
            </a:r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17538" y="1700213"/>
          <a:ext cx="2438400" cy="495300"/>
        </p:xfrm>
        <a:graphic>
          <a:graphicData uri="http://schemas.openxmlformats.org/presentationml/2006/ole">
            <p:oleObj spid="_x0000_s9218" name="Equation" r:id="rId4" imgW="2438280" imgH="495000" progId="Equation.DSMT4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827088" y="2344738"/>
          <a:ext cx="3225800" cy="508000"/>
        </p:xfrm>
        <a:graphic>
          <a:graphicData uri="http://schemas.openxmlformats.org/presentationml/2006/ole">
            <p:oleObj spid="_x0000_s9219" name="Equation" r:id="rId5" imgW="3225600" imgH="507960" progId="Equation.DSMT4">
              <p:embed/>
            </p:oleObj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841375" y="3003550"/>
          <a:ext cx="2565400" cy="342900"/>
        </p:xfrm>
        <a:graphic>
          <a:graphicData uri="http://schemas.openxmlformats.org/presentationml/2006/ole">
            <p:oleObj spid="_x0000_s9220" name="Equation" r:id="rId6" imgW="2565360" imgH="342720" progId="Equation.DSMT4">
              <p:embed/>
            </p:oleObj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782638" y="3573463"/>
          <a:ext cx="2806700" cy="508000"/>
        </p:xfrm>
        <a:graphic>
          <a:graphicData uri="http://schemas.openxmlformats.org/presentationml/2006/ole">
            <p:oleObj spid="_x0000_s9221" name="Equation" r:id="rId7" imgW="2806560" imgH="507960" progId="Equation.DSMT4">
              <p:embed/>
            </p:oleObj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690563" y="4216400"/>
          <a:ext cx="3962400" cy="508000"/>
        </p:xfrm>
        <a:graphic>
          <a:graphicData uri="http://schemas.openxmlformats.org/presentationml/2006/ole">
            <p:oleObj spid="_x0000_s9222" name="Equation" r:id="rId8" imgW="3962160" imgH="507960" progId="Equation.DSMT4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674688" y="4937125"/>
          <a:ext cx="3962400" cy="508000"/>
        </p:xfrm>
        <a:graphic>
          <a:graphicData uri="http://schemas.openxmlformats.org/presentationml/2006/ole">
            <p:oleObj spid="_x0000_s9223" name="Equation" r:id="rId9" imgW="3962160" imgH="507960" progId="Equation.DSMT4">
              <p:embed/>
            </p:oleObj>
          </a:graphicData>
        </a:graphic>
      </p:graphicFrame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5437188" y="2214563"/>
            <a:ext cx="316706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500">
                <a:solidFill>
                  <a:srgbClr val="FF0000"/>
                </a:solidFill>
              </a:rPr>
              <a:t>The minimum occurs when  x =-5</a:t>
            </a:r>
          </a:p>
        </p:txBody>
      </p:sp>
      <p:graphicFrame>
        <p:nvGraphicFramePr>
          <p:cNvPr id="29719" name="Object 23"/>
          <p:cNvGraphicFramePr>
            <a:graphicFrameLocks noChangeAspect="1"/>
          </p:cNvGraphicFramePr>
          <p:nvPr/>
        </p:nvGraphicFramePr>
        <p:xfrm>
          <a:off x="685800" y="5595938"/>
          <a:ext cx="2362200" cy="482600"/>
        </p:xfrm>
        <a:graphic>
          <a:graphicData uri="http://schemas.openxmlformats.org/presentationml/2006/ole">
            <p:oleObj spid="_x0000_s9224" name="Equation" r:id="rId10" imgW="2361960" imgH="482400" progId="Equation.DSMT4">
              <p:embed/>
            </p:oleObj>
          </a:graphicData>
        </a:graphic>
      </p:graphicFrame>
      <p:graphicFrame>
        <p:nvGraphicFramePr>
          <p:cNvPr id="29720" name="Object 24"/>
          <p:cNvGraphicFramePr>
            <a:graphicFrameLocks noChangeAspect="1"/>
          </p:cNvGraphicFramePr>
          <p:nvPr/>
        </p:nvGraphicFramePr>
        <p:xfrm>
          <a:off x="5580063" y="3213100"/>
          <a:ext cx="1612900" cy="431800"/>
        </p:xfrm>
        <a:graphic>
          <a:graphicData uri="http://schemas.openxmlformats.org/presentationml/2006/ole">
            <p:oleObj spid="_x0000_s9225" name="Equation" r:id="rId11" imgW="1612800" imgH="431640" progId="Equation.DSMT4">
              <p:embed/>
            </p:oleObj>
          </a:graphicData>
        </a:graphic>
      </p:graphicFrame>
      <p:graphicFrame>
        <p:nvGraphicFramePr>
          <p:cNvPr id="29721" name="Object 25"/>
          <p:cNvGraphicFramePr>
            <a:graphicFrameLocks noChangeAspect="1"/>
          </p:cNvGraphicFramePr>
          <p:nvPr/>
        </p:nvGraphicFramePr>
        <p:xfrm>
          <a:off x="5508625" y="3590925"/>
          <a:ext cx="936625" cy="485775"/>
        </p:xfrm>
        <a:graphic>
          <a:graphicData uri="http://schemas.openxmlformats.org/presentationml/2006/ole">
            <p:oleObj spid="_x0000_s9226" name="Equation" r:id="rId12" imgW="660240" imgH="342720" progId="Equation.DSMT4">
              <p:embed/>
            </p:oleObj>
          </a:graphicData>
        </a:graphic>
      </p:graphicFrame>
      <p:graphicFrame>
        <p:nvGraphicFramePr>
          <p:cNvPr id="29722" name="Object 26"/>
          <p:cNvGraphicFramePr>
            <a:graphicFrameLocks noChangeAspect="1"/>
          </p:cNvGraphicFramePr>
          <p:nvPr/>
        </p:nvGraphicFramePr>
        <p:xfrm>
          <a:off x="5518150" y="4243388"/>
          <a:ext cx="2366963" cy="1130300"/>
        </p:xfrm>
        <a:graphic>
          <a:graphicData uri="http://schemas.openxmlformats.org/presentationml/2006/ole">
            <p:oleObj spid="_x0000_s9227" name="Equation" r:id="rId13" imgW="1701720" imgH="812520" progId="Equation.DSMT4">
              <p:embed/>
            </p:oleObj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4803775" y="6604000"/>
            <a:ext cx="434022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How to Complet</a:t>
            </a:r>
            <a:r>
              <a:rPr lang="en-CA" dirty="0" smtClean="0"/>
              <a:t>e the square assignment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RATE_QUIZZES" val="0"/>
  <p:tag name="ISPRING_SCORM_PASSING_SCORE" val="100.0000000000"/>
  <p:tag name="GENSWF_OUTPUT_FILE_NAME" val="m10hc1pre"/>
  <p:tag name="ISPRING_RESOURCE_PATHS_HASH_2" val="1d9afda59fd33e6dcf2fa62a96bb3784f115b27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9922</TotalTime>
  <Words>486</Words>
  <Application>Microsoft Office PowerPoint</Application>
  <PresentationFormat>On-screen Show (4:3)</PresentationFormat>
  <Paragraphs>62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Oriel</vt:lpstr>
      <vt:lpstr>Equation</vt:lpstr>
      <vt:lpstr>How to Complete the Square</vt:lpstr>
      <vt:lpstr>Perfect Trinomials:</vt:lpstr>
      <vt:lpstr>What is “Completing the Square”</vt:lpstr>
      <vt:lpstr>How to Complete the Square</vt:lpstr>
      <vt:lpstr>Ex: Complete the Square and Solve for “x”</vt:lpstr>
      <vt:lpstr>Slide 6</vt:lpstr>
      <vt:lpstr>Slide 7</vt:lpstr>
      <vt:lpstr>Slide 8</vt:lpstr>
      <vt:lpstr>Homework: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Complete the Square</dc:title>
  <dc:creator>Danny Young</dc:creator>
  <cp:lastModifiedBy>Danny Young</cp:lastModifiedBy>
  <cp:revision>48</cp:revision>
  <dcterms:created xsi:type="dcterms:W3CDTF">2013-01-18T23:49:46Z</dcterms:created>
  <dcterms:modified xsi:type="dcterms:W3CDTF">2013-09-17T20:03:35Z</dcterms:modified>
</cp:coreProperties>
</file>